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"/>
  </p:notesMasterIdLst>
  <p:sldIdLst>
    <p:sldId id="301" r:id="rId2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0000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>
      <p:cViewPr varScale="1">
        <p:scale>
          <a:sx n="72" d="100"/>
          <a:sy n="72" d="100"/>
        </p:scale>
        <p:origin x="3330" y="7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2025/3/13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088EA-BB32-456F-AEE8-263A86A34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560D42-EE07-42FE-8EE5-71E0C0C2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4EB8A-7FE0-4DF4-AA13-12ECB0BE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281B4E-4B70-42CA-AE56-D342C9FD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F12442-3214-41BA-B97E-3ECA480C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3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4BC93D-B978-4C03-AB82-068934EF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1C2B55-42C0-4E04-A1C5-983C0445C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8C8E2E-7A94-4DC3-9EB4-B83CF5BF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E570A0-7455-4938-9C53-E3B0BFB8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8645D-632F-4EA1-8380-3847E0A5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3AA39A9-CB7A-4E52-B91A-F0439847F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269C09-4640-496E-ACEE-1685F117E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0BD3E0-9CA2-4751-9D81-80658436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F8FEDB-D264-4EC9-9B4B-B8121A1F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5008CA-DE8B-4D3A-9B84-B6EE152E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9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3DE92F-3B43-4080-A19D-75184B42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68BCC-D9ED-4C51-9AC1-5E373005C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2F0C6-065C-4F87-B666-7F4ACB66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CE2A00-BFB5-4DF3-AFF7-97F601CF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48BBB-8485-445D-820A-739F33DB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BCDAD-AF3E-4A08-9CB2-5CC5299D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E6F1ED-8BB7-4ECB-9547-18D1F3FB7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0514B-D7E2-41A0-AC2F-347A9187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95EDDD-63E9-483F-B586-E0D4061F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F486DF-1245-4C33-8F28-55C53229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9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FF337-5CAB-4DB7-9AA2-4CC0F530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F215C9-65F3-4DDE-B10F-7083412DA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E42E64-AACF-43D7-AD20-A1628E106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DC1CAB-B61F-4D10-8560-4D49A60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704CB2-7794-4D72-BA0F-BB1C7833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BB0636-0B87-4528-BD47-DF75910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7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0AABB-C804-47E2-B795-0E0670D1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2FB776-3A74-4636-A67C-65989EB7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286AEC-F43D-482A-AF58-56B28A76D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51E5526-8304-49D0-8699-90B8F8F1B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2D7F2-499C-439B-AD26-85C1ED540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CF98AA-F11F-47FE-9C9E-E915F47B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8672E7-82ED-40C5-8FA1-8F15626E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A03317-747F-48F2-986A-2C742282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2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A8925-0AEE-48EC-8324-80BB8AB1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584DC0-DEF1-4597-A148-8EAA56E2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EE6680-FC24-47C8-ADD9-5439E179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16BA82-589C-4504-90E9-F20D899F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0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8C46A2-1757-4F15-AEAA-7595C49E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50BE5D-2126-4240-9384-5F512EFE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AD388D-248F-4991-BCA2-B427AAA8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64DFD-CB89-4D97-96C4-4FF9B846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96D20-5DA1-4631-B370-D8934E33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8D4201-B6A0-414A-ABCB-BE09716A0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3DF43F-2393-4F68-9D60-E85F26FB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45307B-624E-4029-8246-EC548F13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CA2B0A-582B-4D30-BF33-B58DCB53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CEA88-44B2-4AE8-B261-49D2CE5C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AF882A-CB60-4522-832F-B752A3D79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99A829-2487-4DF1-873F-731058CB3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ACA092-5ED2-40A0-9CBA-81529336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8FAB49-4649-454B-B7BF-1E448D5A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076F5A-CA79-4C0D-B76D-4AF6256B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AE3B701-EBE2-468D-9FB9-35036AD2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8A0743-A733-4AE2-B7DF-C96A8967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6D82B8-8D05-46A8-BE26-CFC78B480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F6B9E2-66F9-449F-B552-4CC17FD24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A823E2-B810-4F81-A847-DEEF45316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2A4A0-DA83-7DF3-8F09-DE1CEC5EA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C49D58-C499-3DBB-5B07-2E348B59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728" y="9604429"/>
            <a:ext cx="1700927" cy="569240"/>
          </a:xfrm>
        </p:spPr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2025/3/13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id="{5A7E7EE4-C9D6-01E9-D26A-1FFB75FED3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5941" y="3077931"/>
            <a:ext cx="6747793" cy="521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3D Slicer</a:t>
            </a:r>
            <a:r>
              <a:rPr lang="ja-JP" altLang="en-US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は、医療や生物医学の</a:t>
            </a:r>
            <a:r>
              <a:rPr lang="en-US" altLang="ja-JP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DICOM</a:t>
            </a:r>
            <a:r>
              <a:rPr lang="ja-JP" altLang="en-US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互換でセグメンテーション処理、</a:t>
            </a:r>
            <a:endParaRPr lang="en-US" altLang="ja-JP" sz="10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  <a:p>
            <a:pPr algn="l" rtl="0">
              <a:buNone/>
            </a:pPr>
            <a:r>
              <a:rPr lang="ja-JP" altLang="en-US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メッシュ画像の視覚化、分析ができる無料のオープンソースソフトウェア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0B4CE664-A8FE-9DE0-8D0B-3E14BD4214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5941" y="3757450"/>
            <a:ext cx="6747793" cy="3311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dirty="0">
                <a:solidFill>
                  <a:srgbClr val="000000"/>
                </a:solidFill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3D Slicer</a:t>
            </a:r>
            <a:r>
              <a:rPr lang="ja-JP" altLang="en-US" sz="1000" kern="10" dirty="0">
                <a:solidFill>
                  <a:srgbClr val="000000"/>
                </a:solidFill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は、</a:t>
            </a:r>
            <a:r>
              <a:rPr lang="ja-JP" altLang="en-US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臨床および生物医学アプリケーションに重点を置いた、高度な画像コンピューティングの課題を解決するソフトウェア</a:t>
            </a:r>
            <a:endParaRPr lang="en-US" altLang="ja-JP" sz="10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  <a:p>
            <a:pPr algn="l" rtl="0">
              <a:buNone/>
            </a:pPr>
            <a:r>
              <a:rPr lang="ja-JP" altLang="en-US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無料のオープンソースで、研究および商用製品向けのカスタムソリューションを迅速に構築および展開するための開発プラットフォーム</a:t>
            </a:r>
            <a:endParaRPr lang="en-US" altLang="ja-JP" sz="10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BB1D6F45-4891-2B0D-A0E1-09073DA2204D}"/>
              </a:ext>
            </a:extLst>
          </p:cNvPr>
          <p:cNvGrpSpPr/>
          <p:nvPr/>
        </p:nvGrpSpPr>
        <p:grpSpPr>
          <a:xfrm>
            <a:off x="405941" y="4228338"/>
            <a:ext cx="6781767" cy="1416093"/>
            <a:chOff x="405941" y="4298186"/>
            <a:chExt cx="6781767" cy="1416093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3774B28-AEE1-5CC9-0F63-AB9F2D4D3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41" y="4298186"/>
              <a:ext cx="6781767" cy="14160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WordArt 10">
              <a:extLst>
                <a:ext uri="{FF2B5EF4-FFF2-40B4-BE49-F238E27FC236}">
                  <a16:creationId xmlns:a16="http://schemas.microsoft.com/office/drawing/2014/main" id="{2EC617FA-E43B-18AD-96F3-5DE898AF21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5057" y="4487802"/>
              <a:ext cx="5963535" cy="10368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762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■ 過去</a:t>
              </a:r>
              <a:r>
                <a:rPr lang="en-US" altLang="ja-JP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10</a:t>
              </a: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年間で</a:t>
              </a:r>
              <a:r>
                <a:rPr lang="en-US" altLang="ja-JP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100</a:t>
              </a: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万回以上ダウンロードされているオープンソースソフトウェア</a:t>
              </a:r>
              <a:endParaRPr lang="en-US" altLang="ja-JP" sz="1000" kern="10" spc="0" dirty="0">
                <a:ln>
                  <a:noFill/>
                </a:ln>
                <a:solidFill>
                  <a:srgbClr val="000066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  <a:p>
              <a:pPr algn="l" rtl="0">
                <a:buNone/>
              </a:pP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■ </a:t>
              </a:r>
              <a:r>
                <a:rPr lang="en-US" altLang="ja-JP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DICOM</a:t>
              </a: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データとの標準互換性があり多様な情報オブジェクトをサポート</a:t>
              </a:r>
            </a:p>
            <a:p>
              <a:pPr algn="l" rtl="0">
                <a:buNone/>
              </a:pP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■ 豊富なセグメンテーション機能で位置合わせや</a:t>
              </a:r>
              <a:r>
                <a:rPr lang="en-US" altLang="ja-JP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3D</a:t>
              </a: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構築、</a:t>
              </a:r>
              <a:r>
                <a:rPr lang="en-US" altLang="ja-JP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STL</a:t>
              </a: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ファイル</a:t>
              </a:r>
              <a:r>
                <a:rPr lang="ja-JP" altLang="en-US" sz="1000" kern="10" dirty="0">
                  <a:solidFill>
                    <a:srgbClr val="000066"/>
                  </a:solidFill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作成</a:t>
              </a: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が可能</a:t>
              </a:r>
            </a:p>
            <a:p>
              <a:pPr algn="l" rtl="0">
                <a:buNone/>
              </a:pP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■ </a:t>
              </a:r>
              <a:r>
                <a:rPr lang="en-US" altLang="ja-JP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Python</a:t>
              </a:r>
              <a:r>
                <a:rPr lang="ja-JP" altLang="en-US" sz="10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スクリプティングをサポート、カスタムプラグインの開発で機能拡張</a:t>
              </a:r>
            </a:p>
          </p:txBody>
        </p:sp>
      </p:grpSp>
      <p:pic>
        <p:nvPicPr>
          <p:cNvPr id="1038" name="Picture 14">
            <a:extLst>
              <a:ext uri="{FF2B5EF4-FFF2-40B4-BE49-F238E27FC236}">
                <a16:creationId xmlns:a16="http://schemas.microsoft.com/office/drawing/2014/main" id="{B95B8D0B-1FA7-27DE-2C9C-D7EDF7B1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3" y="7092106"/>
            <a:ext cx="6672225" cy="316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図 8">
            <a:extLst>
              <a:ext uri="{FF2B5EF4-FFF2-40B4-BE49-F238E27FC236}">
                <a16:creationId xmlns:a16="http://schemas.microsoft.com/office/drawing/2014/main" id="{C262CABE-88C1-5258-70A9-618CB021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4" y="7627997"/>
            <a:ext cx="1598997" cy="14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図 8">
            <a:extLst>
              <a:ext uri="{FF2B5EF4-FFF2-40B4-BE49-F238E27FC236}">
                <a16:creationId xmlns:a16="http://schemas.microsoft.com/office/drawing/2014/main" id="{E873C094-5E48-3463-9A27-0A906E57B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80" y="8715653"/>
            <a:ext cx="1598997" cy="14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図 36">
            <a:extLst>
              <a:ext uri="{FF2B5EF4-FFF2-40B4-BE49-F238E27FC236}">
                <a16:creationId xmlns:a16="http://schemas.microsoft.com/office/drawing/2014/main" id="{D7699B28-1834-B9CE-6215-E1927B954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6" b="25591"/>
          <a:stretch>
            <a:fillRect/>
          </a:stretch>
        </p:blipFill>
        <p:spPr bwMode="auto">
          <a:xfrm>
            <a:off x="551044" y="7022258"/>
            <a:ext cx="6588401" cy="6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2" name="AutoShape 18">
            <a:extLst>
              <a:ext uri="{FF2B5EF4-FFF2-40B4-BE49-F238E27FC236}">
                <a16:creationId xmlns:a16="http://schemas.microsoft.com/office/drawing/2014/main" id="{732FD52D-3FD1-5213-FC01-BB7C27F84E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5810" y="9702352"/>
            <a:ext cx="356694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WordArt 19">
            <a:extLst>
              <a:ext uri="{FF2B5EF4-FFF2-40B4-BE49-F238E27FC236}">
                <a16:creationId xmlns:a16="http://schemas.microsoft.com/office/drawing/2014/main" id="{C7EBD9DB-ED9E-9871-4487-A5BADB04C9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43590" y="9551236"/>
            <a:ext cx="3223395" cy="1142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APPLIED </a:t>
            </a: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ワークステーション 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CERVO </a:t>
            </a:r>
            <a:r>
              <a:rPr lang="en-US" altLang="ja-JP" sz="800" kern="10" spc="0" dirty="0" err="1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GraceAL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 </a:t>
            </a: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（受注生産）</a:t>
            </a:r>
          </a:p>
        </p:txBody>
      </p:sp>
      <p:sp>
        <p:nvSpPr>
          <p:cNvPr id="13" name="WordArt 21">
            <a:extLst>
              <a:ext uri="{FF2B5EF4-FFF2-40B4-BE49-F238E27FC236}">
                <a16:creationId xmlns:a16="http://schemas.microsoft.com/office/drawing/2014/main" id="{C4613EB0-770C-A455-3E59-4919C77D5C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00408" y="7147661"/>
            <a:ext cx="4689672" cy="36572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3D Slicer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 ユーザーにオススメのモデル</a:t>
            </a:r>
          </a:p>
          <a:p>
            <a:pPr algn="ctr" rtl="0">
              <a:buNone/>
            </a:pPr>
            <a:r>
              <a:rPr lang="ja-JP" altLang="en-US" sz="800" kern="10" dirty="0">
                <a:solidFill>
                  <a:srgbClr val="FFFFFF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最新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CPU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高性能 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Intel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 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CoreUltra9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採用 、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NVIDIA GPU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搭載</a:t>
            </a:r>
          </a:p>
        </p:txBody>
      </p:sp>
      <p:sp>
        <p:nvSpPr>
          <p:cNvPr id="14" name="WordArt 22">
            <a:extLst>
              <a:ext uri="{FF2B5EF4-FFF2-40B4-BE49-F238E27FC236}">
                <a16:creationId xmlns:a16="http://schemas.microsoft.com/office/drawing/2014/main" id="{009FD101-85CF-C186-1019-9C4BD9C01D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40485" y="7788528"/>
            <a:ext cx="3223395" cy="16373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【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製品仕様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】 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■OS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：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Windows11 Pro 64bit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インテル 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Intel </a:t>
            </a:r>
            <a:r>
              <a:rPr lang="en-US" altLang="ja-JP" sz="800" kern="10" spc="0" dirty="0" err="1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CoreUltra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9 285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メモリ：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128GB (32GBx4) DDR5-5600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　</a:t>
            </a:r>
            <a:endParaRPr lang="en-US" altLang="ja-JP" sz="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ストレージ①：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SSD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1TB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M.2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 </a:t>
            </a:r>
            <a:r>
              <a:rPr lang="en-US" altLang="ja-JP" sz="800" kern="10" spc="0" dirty="0" err="1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NVMe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ストレージ②：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HDD 4TB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 高耐久性</a:t>
            </a:r>
            <a:endParaRPr lang="en-US" altLang="ja-JP" sz="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■グラフィック：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NVIDIA RTX 4000Ada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 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20GB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電源ユニット：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1000W  80PLUS Gold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認証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■保証：</a:t>
            </a:r>
            <a:r>
              <a:rPr lang="en-US" altLang="ja-JP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</a:t>
            </a:r>
            <a:r>
              <a: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年間センドバック方式ハードウェア保証     </a:t>
            </a:r>
            <a:endParaRPr lang="en-US" altLang="ja-JP" sz="8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</p:txBody>
      </p:sp>
      <p:sp>
        <p:nvSpPr>
          <p:cNvPr id="16" name="WordArt 24">
            <a:extLst>
              <a:ext uri="{FF2B5EF4-FFF2-40B4-BE49-F238E27FC236}">
                <a16:creationId xmlns:a16="http://schemas.microsoft.com/office/drawing/2014/main" id="{4D72DFDD-B77A-535A-BD7F-CDD2AC65AE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1211" y="9802673"/>
            <a:ext cx="1493087" cy="2050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dirty="0">
                <a:solidFill>
                  <a:srgbClr val="333333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販売価格  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695,000</a:t>
            </a: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円</a:t>
            </a: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14C2BF7D-DD96-3BF7-08F4-0A7B73403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01" y="9763942"/>
            <a:ext cx="1948032" cy="30477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WordArt 26">
            <a:extLst>
              <a:ext uri="{FF2B5EF4-FFF2-40B4-BE49-F238E27FC236}">
                <a16:creationId xmlns:a16="http://schemas.microsoft.com/office/drawing/2014/main" id="{FD559B81-2D99-67DA-9FFA-87A91518F2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29904" y="9814102"/>
            <a:ext cx="1762426" cy="2108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お客様の環境に合わせて都度お見積り致し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ます。全ての項目がカスタマイズ可能です。</a:t>
            </a:r>
          </a:p>
        </p:txBody>
      </p:sp>
      <p:pic>
        <p:nvPicPr>
          <p:cNvPr id="1052" name="Picture 28">
            <a:extLst>
              <a:ext uri="{FF2B5EF4-FFF2-40B4-BE49-F238E27FC236}">
                <a16:creationId xmlns:a16="http://schemas.microsoft.com/office/drawing/2014/main" id="{A6B09F53-CF6C-5BA6-CCC8-B03C244B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8" b="10974"/>
          <a:stretch>
            <a:fillRect/>
          </a:stretch>
        </p:blipFill>
        <p:spPr bwMode="auto">
          <a:xfrm>
            <a:off x="-794" y="3"/>
            <a:ext cx="7560000" cy="165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9">
            <a:extLst>
              <a:ext uri="{FF2B5EF4-FFF2-40B4-BE49-F238E27FC236}">
                <a16:creationId xmlns:a16="http://schemas.microsoft.com/office/drawing/2014/main" id="{7C5AD881-85A2-34D8-B8C4-B44DDB4D0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01" y="805786"/>
            <a:ext cx="5802873" cy="511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WordArt 30">
            <a:extLst>
              <a:ext uri="{FF2B5EF4-FFF2-40B4-BE49-F238E27FC236}">
                <a16:creationId xmlns:a16="http://schemas.microsoft.com/office/drawing/2014/main" id="{59992C9D-C3E0-FE9B-246D-91B4819A3A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5439" y="960077"/>
            <a:ext cx="5148796" cy="2031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CT </a:t>
            </a:r>
            <a:r>
              <a:rPr lang="ja-JP" altLang="en-US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画像処理ソフトウェア  </a:t>
            </a:r>
            <a:r>
              <a:rPr lang="en-US" altLang="ja-JP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3D</a:t>
            </a:r>
            <a:r>
              <a:rPr lang="ja-JP" altLang="en-US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 </a:t>
            </a:r>
            <a:r>
              <a:rPr lang="en-US" altLang="ja-JP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Slicer </a:t>
            </a:r>
            <a:r>
              <a:rPr lang="ja-JP" altLang="en-US" sz="10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推奨モデル</a:t>
            </a: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2AC0E898-E64F-CE43-58D1-9E82F1852D58}"/>
              </a:ext>
            </a:extLst>
          </p:cNvPr>
          <p:cNvGrpSpPr/>
          <p:nvPr/>
        </p:nvGrpSpPr>
        <p:grpSpPr>
          <a:xfrm>
            <a:off x="357664" y="1783658"/>
            <a:ext cx="7056534" cy="1117568"/>
            <a:chOff x="357664" y="1783658"/>
            <a:chExt cx="7056534" cy="1117568"/>
          </a:xfrm>
        </p:grpSpPr>
        <p:sp>
          <p:nvSpPr>
            <p:cNvPr id="6" name="WordArt 4">
              <a:extLst>
                <a:ext uri="{FF2B5EF4-FFF2-40B4-BE49-F238E27FC236}">
                  <a16:creationId xmlns:a16="http://schemas.microsoft.com/office/drawing/2014/main" id="{86F9703A-9C42-73ED-C92C-BB26038322F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7664" y="1783658"/>
              <a:ext cx="3631717" cy="21524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762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10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CT/MRI </a:t>
              </a:r>
              <a:r>
                <a:rPr lang="ja-JP" altLang="en-US" sz="10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画像処理ソフトウェア　　　　</a:t>
              </a:r>
            </a:p>
          </p:txBody>
        </p:sp>
        <p:cxnSp>
          <p:nvCxnSpPr>
            <p:cNvPr id="1031" name="AutoShape 7">
              <a:extLst>
                <a:ext uri="{FF2B5EF4-FFF2-40B4-BE49-F238E27FC236}">
                  <a16:creationId xmlns:a16="http://schemas.microsoft.com/office/drawing/2014/main" id="{05069138-0FDC-210E-759E-BECC5F1124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5797" y="2893761"/>
              <a:ext cx="225307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27A8D92A-8614-EBB7-A93E-7DEF7F629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92"/>
            <a:stretch/>
          </p:blipFill>
          <p:spPr>
            <a:xfrm>
              <a:off x="519728" y="2158250"/>
              <a:ext cx="792237" cy="673128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6A6373B-9F91-8BBB-E66D-A9A05BD558E8}"/>
                </a:ext>
              </a:extLst>
            </p:cNvPr>
            <p:cNvSpPr txBox="1"/>
            <p:nvPr/>
          </p:nvSpPr>
          <p:spPr>
            <a:xfrm>
              <a:off x="1258176" y="2233204"/>
              <a:ext cx="1613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800" b="1" i="0" dirty="0">
                  <a:effectLst/>
                  <a:latin typeface="Inter"/>
                </a:rPr>
                <a:t>3D Slicer</a:t>
              </a: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732D1B8F-7B7D-14A8-7F01-888A0390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272" y="1901052"/>
              <a:ext cx="1878919" cy="98260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CEA821AB-ED93-255F-EAA0-59777DBD1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280" y="1883479"/>
              <a:ext cx="1878918" cy="1017747"/>
            </a:xfrm>
            <a:prstGeom prst="rect">
              <a:avLst/>
            </a:prstGeom>
          </p:spPr>
        </p:pic>
      </p:grpSp>
      <p:pic>
        <p:nvPicPr>
          <p:cNvPr id="27" name="図 1">
            <a:extLst>
              <a:ext uri="{FF2B5EF4-FFF2-40B4-BE49-F238E27FC236}">
                <a16:creationId xmlns:a16="http://schemas.microsoft.com/office/drawing/2014/main" id="{E01B52EC-596E-6BAE-828E-A75AA05C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06" y="7870139"/>
            <a:ext cx="1611486" cy="21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B46EBEF9-039C-AFAB-DBDB-53965AC7EA1B}"/>
              </a:ext>
            </a:extLst>
          </p:cNvPr>
          <p:cNvGrpSpPr/>
          <p:nvPr/>
        </p:nvGrpSpPr>
        <p:grpSpPr>
          <a:xfrm>
            <a:off x="2372199" y="7788528"/>
            <a:ext cx="844787" cy="453316"/>
            <a:chOff x="2372199" y="8093826"/>
            <a:chExt cx="844787" cy="453316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9E5C2DB3-F026-9AB4-0965-00BF6E821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199" y="8093826"/>
              <a:ext cx="844578" cy="252277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4F3BA77-6366-D302-B72F-E4A8F90D4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408" y="8335015"/>
              <a:ext cx="844578" cy="212127"/>
            </a:xfrm>
            <a:prstGeom prst="rect">
              <a:avLst/>
            </a:prstGeom>
          </p:spPr>
        </p:pic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CB398543-AE19-4245-017A-ABDFD718E070}"/>
              </a:ext>
            </a:extLst>
          </p:cNvPr>
          <p:cNvGrpSpPr/>
          <p:nvPr/>
        </p:nvGrpSpPr>
        <p:grpSpPr>
          <a:xfrm>
            <a:off x="209388" y="5764994"/>
            <a:ext cx="7132697" cy="1078714"/>
            <a:chOff x="209388" y="5834842"/>
            <a:chExt cx="7132697" cy="1078714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D0F092E5-EA95-38F9-9CD7-596CA8265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88" y="5834842"/>
              <a:ext cx="1726943" cy="1078714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252308E-9251-909B-87CF-9B6D4028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800" y="5849640"/>
              <a:ext cx="1726943" cy="1049118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B8956948-F95E-E6F7-AACF-780889D2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212" y="5847211"/>
              <a:ext cx="1727749" cy="1066345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95257061-0566-50A5-0E29-96153E5BC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7"/>
            <a:stretch/>
          </p:blipFill>
          <p:spPr>
            <a:xfrm>
              <a:off x="5598625" y="5895057"/>
              <a:ext cx="1743460" cy="1017746"/>
            </a:xfrm>
            <a:prstGeom prst="rect">
              <a:avLst/>
            </a:prstGeom>
          </p:spPr>
        </p:pic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01A4F048-01EF-497A-C4B8-1F8C72D3B7A2}"/>
              </a:ext>
            </a:extLst>
          </p:cNvPr>
          <p:cNvGrpSpPr/>
          <p:nvPr/>
        </p:nvGrpSpPr>
        <p:grpSpPr>
          <a:xfrm>
            <a:off x="220710" y="237465"/>
            <a:ext cx="1882775" cy="428625"/>
            <a:chOff x="220710" y="237465"/>
            <a:chExt cx="1882775" cy="428625"/>
          </a:xfrm>
        </p:grpSpPr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683559EA-7D4A-43F1-1EA1-8FAEDEA75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54" b="2498"/>
            <a:stretch>
              <a:fillRect/>
            </a:stretch>
          </p:blipFill>
          <p:spPr bwMode="auto">
            <a:xfrm>
              <a:off x="220710" y="237465"/>
              <a:ext cx="45961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CC041642-FFDD-4AB0-EF06-80269F820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802" y="258984"/>
              <a:ext cx="1372683" cy="396127"/>
              <a:chOff x="2882" y="5945"/>
              <a:chExt cx="3348" cy="966"/>
            </a:xfrm>
          </p:grpSpPr>
          <p:pic>
            <p:nvPicPr>
              <p:cNvPr id="43" name="Picture 5">
                <a:extLst>
                  <a:ext uri="{FF2B5EF4-FFF2-40B4-BE49-F238E27FC236}">
                    <a16:creationId xmlns:a16="http://schemas.microsoft.com/office/drawing/2014/main" id="{CA881CFA-7273-75FC-5904-A4FB8F867B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12" b="18481"/>
              <a:stretch>
                <a:fillRect/>
              </a:stretch>
            </p:blipFill>
            <p:spPr bwMode="auto">
              <a:xfrm>
                <a:off x="2882" y="6190"/>
                <a:ext cx="3348" cy="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WordArt 6">
                <a:extLst>
                  <a:ext uri="{FF2B5EF4-FFF2-40B4-BE49-F238E27FC236}">
                    <a16:creationId xmlns:a16="http://schemas.microsoft.com/office/drawing/2014/main" id="{B9A9AEAF-110D-66BA-9254-A2714F06DCF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999" y="5945"/>
                <a:ext cx="2662" cy="20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『AI</a:t>
                </a:r>
                <a:r>
                  <a:rPr lang="ja-JP" altLang="en-US" sz="900" kern="10" spc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の日常化に挑戦する会社</a:t>
                </a:r>
                <a:r>
                  <a:rPr lang="en-US" altLang="ja-JP" sz="900" kern="10" spc="0" dirty="0">
                    <a:ln>
                      <a:noFill/>
                    </a:ln>
                    <a:solidFill>
                      <a:srgbClr val="00008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』</a:t>
                </a:r>
                <a:endParaRPr lang="ja-JP" altLang="en-US" sz="900" kern="10" spc="0" dirty="0">
                  <a:ln>
                    <a:noFill/>
                  </a:ln>
                  <a:solidFill>
                    <a:srgbClr val="00008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endParaRPr>
              </a:p>
            </p:txBody>
          </p:sp>
        </p:grpSp>
      </p:grpSp>
      <p:grpSp>
        <p:nvGrpSpPr>
          <p:cNvPr id="57" name="Group 48">
            <a:extLst>
              <a:ext uri="{FF2B5EF4-FFF2-40B4-BE49-F238E27FC236}">
                <a16:creationId xmlns:a16="http://schemas.microsoft.com/office/drawing/2014/main" id="{75794EA7-C0C4-F861-0AAB-56E166EFDF27}"/>
              </a:ext>
            </a:extLst>
          </p:cNvPr>
          <p:cNvGrpSpPr>
            <a:grpSpLocks/>
          </p:cNvGrpSpPr>
          <p:nvPr/>
        </p:nvGrpSpPr>
        <p:grpSpPr bwMode="auto">
          <a:xfrm>
            <a:off x="757945" y="10305114"/>
            <a:ext cx="6230938" cy="292101"/>
            <a:chOff x="1153" y="15199"/>
            <a:chExt cx="9813" cy="460"/>
          </a:xfrm>
        </p:grpSpPr>
        <p:grpSp>
          <p:nvGrpSpPr>
            <p:cNvPr id="58" name="Group 49">
              <a:extLst>
                <a:ext uri="{FF2B5EF4-FFF2-40B4-BE49-F238E27FC236}">
                  <a16:creationId xmlns:a16="http://schemas.microsoft.com/office/drawing/2014/main" id="{1F09C266-D156-9B0E-0D0A-116A654E8C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2" y="15199"/>
              <a:ext cx="6374" cy="460"/>
              <a:chOff x="2509" y="15549"/>
              <a:chExt cx="7637" cy="552"/>
            </a:xfrm>
          </p:grpSpPr>
          <p:sp>
            <p:nvSpPr>
              <p:cNvPr id="60" name="WordArt 50">
                <a:extLst>
                  <a:ext uri="{FF2B5EF4-FFF2-40B4-BE49-F238E27FC236}">
                    <a16:creationId xmlns:a16="http://schemas.microsoft.com/office/drawing/2014/main" id="{0C89C550-F8F0-E02A-8E5A-B35EEB9C1F6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509" y="15549"/>
                <a:ext cx="4728" cy="37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36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4" panose="020B0400000000000000" pitchFamily="50" charset="-128"/>
                    <a:ea typeface="ヒラギノ角ゴ4" panose="020B0400000000000000" pitchFamily="50" charset="-128"/>
                  </a:rPr>
                  <a:t>https://bto.applied.ne.jp/</a:t>
                </a:r>
                <a:endParaRPr lang="ja-JP" altLang="en-US" sz="36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 panose="020B0400000000000000" pitchFamily="50" charset="-128"/>
                  <a:ea typeface="ヒラギノ角ゴ4" panose="020B0400000000000000" pitchFamily="50" charset="-128"/>
                </a:endParaRPr>
              </a:p>
            </p:txBody>
          </p:sp>
          <p:grpSp>
            <p:nvGrpSpPr>
              <p:cNvPr id="61" name="Group 51">
                <a:extLst>
                  <a:ext uri="{FF2B5EF4-FFF2-40B4-BE49-F238E27FC236}">
                    <a16:creationId xmlns:a16="http://schemas.microsoft.com/office/drawing/2014/main" id="{8703C4BF-1241-592D-FC9B-559BF82BE0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31" y="15576"/>
                <a:ext cx="2715" cy="525"/>
                <a:chOff x="7796" y="14900"/>
                <a:chExt cx="2810" cy="542"/>
              </a:xfrm>
            </p:grpSpPr>
            <p:sp>
              <p:nvSpPr>
                <p:cNvPr id="62" name="AutoShape 52">
                  <a:extLst>
                    <a:ext uri="{FF2B5EF4-FFF2-40B4-BE49-F238E27FC236}">
                      <a16:creationId xmlns:a16="http://schemas.microsoft.com/office/drawing/2014/main" id="{D85CD6E1-3506-141B-A480-E71D45363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6" y="14900"/>
                  <a:ext cx="2100" cy="3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" name="AutoShape 53">
                  <a:extLst>
                    <a:ext uri="{FF2B5EF4-FFF2-40B4-BE49-F238E27FC236}">
                      <a16:creationId xmlns:a16="http://schemas.microsoft.com/office/drawing/2014/main" id="{578B63C7-B8A3-56E5-4632-596E5663A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57" y="14900"/>
                  <a:ext cx="649" cy="3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24" name="WordArt 54">
                  <a:extLst>
                    <a:ext uri="{FF2B5EF4-FFF2-40B4-BE49-F238E27FC236}">
                      <a16:creationId xmlns:a16="http://schemas.microsoft.com/office/drawing/2014/main" id="{66691FFA-C035-6D4E-1F96-D47FFF62FB9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0081" y="14969"/>
                  <a:ext cx="402" cy="47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検索</a:t>
                  </a:r>
                </a:p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　</a:t>
                  </a:r>
                </a:p>
              </p:txBody>
            </p:sp>
            <p:sp>
              <p:nvSpPr>
                <p:cNvPr id="1025" name="WordArt 55">
                  <a:extLst>
                    <a:ext uri="{FF2B5EF4-FFF2-40B4-BE49-F238E27FC236}">
                      <a16:creationId xmlns:a16="http://schemas.microsoft.com/office/drawing/2014/main" id="{84F77F14-6FFC-18F7-FC52-DDE9F701EF86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995" y="14995"/>
                  <a:ext cx="1340" cy="40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アプライド </a:t>
                  </a:r>
                  <a:r>
                    <a:rPr lang="en-US" altLang="ja-JP" sz="3600" kern="10" spc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HPC</a:t>
                  </a:r>
                </a:p>
                <a:p>
                  <a:pPr algn="l" rtl="0">
                    <a:buNone/>
                  </a:pPr>
                  <a:r>
                    <a:rPr lang="ja-JP" altLang="en-US" sz="3600" kern="10" spc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ヒラギノ角ゴ5" panose="020B0500000000000000" pitchFamily="50" charset="-128"/>
                      <a:ea typeface="ヒラギノ角ゴ5" panose="020B0500000000000000" pitchFamily="50" charset="-128"/>
                    </a:rPr>
                    <a:t>　</a:t>
                  </a:r>
                </a:p>
              </p:txBody>
            </p:sp>
            <p:sp>
              <p:nvSpPr>
                <p:cNvPr id="1026" name="AutoShape 56">
                  <a:extLst>
                    <a:ext uri="{FF2B5EF4-FFF2-40B4-BE49-F238E27FC236}">
                      <a16:creationId xmlns:a16="http://schemas.microsoft.com/office/drawing/2014/main" id="{8325CC7C-BC83-65E8-22E2-0AB90AF51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29" y="14947"/>
                  <a:ext cx="310" cy="2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28" name="AutoShape 57">
                  <a:extLst>
                    <a:ext uri="{FF2B5EF4-FFF2-40B4-BE49-F238E27FC236}">
                      <a16:creationId xmlns:a16="http://schemas.microsoft.com/office/drawing/2014/main" id="{EBA731D0-4347-7DCD-C2E5-614C1CC34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9583" y="15020"/>
                  <a:ext cx="200" cy="14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9" name="WordArt 58">
              <a:extLst>
                <a:ext uri="{FF2B5EF4-FFF2-40B4-BE49-F238E27FC236}">
                  <a16:creationId xmlns:a16="http://schemas.microsoft.com/office/drawing/2014/main" id="{02BEB071-BDBC-682D-5BC1-978E7A973AB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3" y="15268"/>
              <a:ext cx="3302" cy="19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アプライド </a:t>
              </a:r>
              <a:r>
                <a:rPr lang="en-US" altLang="ja-JP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HPC</a:t>
              </a: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＆</a:t>
              </a:r>
              <a:r>
                <a:rPr lang="en-US" altLang="ja-JP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BTO</a:t>
              </a: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専用サイト</a:t>
              </a:r>
            </a:p>
          </p:txBody>
        </p:sp>
      </p:grpSp>
      <p:sp>
        <p:nvSpPr>
          <p:cNvPr id="1029" name="WordArt 24">
            <a:extLst>
              <a:ext uri="{FF2B5EF4-FFF2-40B4-BE49-F238E27FC236}">
                <a16:creationId xmlns:a16="http://schemas.microsoft.com/office/drawing/2014/main" id="{621E7892-367C-7D5B-3067-685A50EFAC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7594" y="10007427"/>
            <a:ext cx="152779" cy="506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dirty="0">
                <a:solidFill>
                  <a:srgbClr val="333333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（税別）</a:t>
            </a:r>
            <a:endParaRPr lang="ja-JP" altLang="en-US" sz="800" kern="10" spc="0" dirty="0">
              <a:ln>
                <a:noFill/>
              </a:ln>
              <a:solidFill>
                <a:srgbClr val="333333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pic>
        <p:nvPicPr>
          <p:cNvPr id="1051" name="Picture 27">
            <a:extLst>
              <a:ext uri="{FF2B5EF4-FFF2-40B4-BE49-F238E27FC236}">
                <a16:creationId xmlns:a16="http://schemas.microsoft.com/office/drawing/2014/main" id="{882119A1-2769-5115-403E-580FE8AC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1" y="9087729"/>
            <a:ext cx="1073830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78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12985</TotalTime>
  <Pages>0</Pages>
  <Words>295</Words>
  <Characters>0</Characters>
  <Application>Microsoft Office PowerPoint</Application>
  <DocSecurity>0</DocSecurity>
  <PresentationFormat>ユーザー設定</PresentationFormat>
  <Lines>0</Lines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Inter</vt:lpstr>
      <vt:lpstr>ヒラギノ角ゴ3</vt:lpstr>
      <vt:lpstr>ヒラギノ角ゴ4</vt:lpstr>
      <vt:lpstr>ヒラギノ角ゴ5</vt:lpstr>
      <vt:lpstr>ヒラギノ角ゴ6</vt:lpstr>
      <vt:lpstr>ヒラギノ角ゴ7</vt:lpstr>
      <vt:lpstr>ヒラギノ角ゴ8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圭祐 根尾</cp:lastModifiedBy>
  <cp:revision>1498</cp:revision>
  <cp:lastPrinted>2024-08-02T09:06:35Z</cp:lastPrinted>
  <dcterms:created xsi:type="dcterms:W3CDTF">2015-08-26T04:11:00Z</dcterms:created>
  <dcterms:modified xsi:type="dcterms:W3CDTF">2025-03-13T10:30:23Z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